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Playfair Display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3F06054-6ED3-430F-9248-5988D74FC5A1}">
  <a:tblStyle styleId="{F3F06054-6ED3-430F-9248-5988D74FC5A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layfairDisplay-bold.fntdata"/><Relationship Id="rId16" Type="http://schemas.openxmlformats.org/officeDocument/2006/relationships/font" Target="fonts/PlayfairDisplay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PlayfairDisplay-boldItalic.fntdata"/><Relationship Id="rId6" Type="http://schemas.openxmlformats.org/officeDocument/2006/relationships/slide" Target="slides/slide1.xml"/><Relationship Id="rId18" Type="http://schemas.openxmlformats.org/officeDocument/2006/relationships/font" Target="fonts/PlayfairDispl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forbes.com/sites/bernardmarr/2016/04/06/big-data-driven-decision-making-at-dominos-pizza/#6514d1652b8e" TargetMode="External"/><Relationship Id="rId4" Type="http://schemas.openxmlformats.org/officeDocument/2006/relationships/hyperlink" Target="https://www.forbes.com/sites/kylewong/2018/01/26/how-dominos-transformed-into-an-ecommerce-powerhouse-whose-product-is-pizza/#770339a27f76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4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2.png"/><Relationship Id="rId4" Type="http://schemas.openxmlformats.org/officeDocument/2006/relationships/image" Target="../media/image8.png"/><Relationship Id="rId5" Type="http://schemas.openxmlformats.org/officeDocument/2006/relationships/image" Target="../media/image43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5.png"/><Relationship Id="rId13" Type="http://schemas.openxmlformats.org/officeDocument/2006/relationships/image" Target="../media/image14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4.png"/><Relationship Id="rId8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png"/><Relationship Id="rId4" Type="http://schemas.openxmlformats.org/officeDocument/2006/relationships/image" Target="../media/image20.jpg"/><Relationship Id="rId5" Type="http://schemas.openxmlformats.org/officeDocument/2006/relationships/image" Target="../media/image26.jp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36.png"/><Relationship Id="rId10" Type="http://schemas.openxmlformats.org/officeDocument/2006/relationships/image" Target="../media/image35.png"/><Relationship Id="rId13" Type="http://schemas.openxmlformats.org/officeDocument/2006/relationships/image" Target="../media/image40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17.png"/><Relationship Id="rId15" Type="http://schemas.openxmlformats.org/officeDocument/2006/relationships/image" Target="../media/image32.png"/><Relationship Id="rId14" Type="http://schemas.openxmlformats.org/officeDocument/2006/relationships/image" Target="../media/image27.png"/><Relationship Id="rId17" Type="http://schemas.openxmlformats.org/officeDocument/2006/relationships/image" Target="../media/image28.png"/><Relationship Id="rId16" Type="http://schemas.openxmlformats.org/officeDocument/2006/relationships/image" Target="../media/image41.png"/><Relationship Id="rId5" Type="http://schemas.openxmlformats.org/officeDocument/2006/relationships/image" Target="../media/image21.png"/><Relationship Id="rId19" Type="http://schemas.openxmlformats.org/officeDocument/2006/relationships/image" Target="../media/image39.png"/><Relationship Id="rId6" Type="http://schemas.openxmlformats.org/officeDocument/2006/relationships/image" Target="../media/image29.png"/><Relationship Id="rId18" Type="http://schemas.openxmlformats.org/officeDocument/2006/relationships/image" Target="../media/image38.png"/><Relationship Id="rId7" Type="http://schemas.openxmlformats.org/officeDocument/2006/relationships/image" Target="../media/image34.png"/><Relationship Id="rId8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23850"/>
            <a:ext cx="9144000" cy="55179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>
            <p:ph type="ctrTitle"/>
          </p:nvPr>
        </p:nvSpPr>
        <p:spPr>
          <a:xfrm>
            <a:off x="803775" y="1049675"/>
            <a:ext cx="7686900" cy="7926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0066C7"/>
                </a:solidFill>
                <a:latin typeface="Impact"/>
                <a:ea typeface="Impact"/>
                <a:cs typeface="Impact"/>
                <a:sym typeface="Impact"/>
              </a:rPr>
              <a:t>A Data-Driven Marketing Use Case</a:t>
            </a:r>
            <a:endParaRPr sz="4200">
              <a:solidFill>
                <a:srgbClr val="0066C7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3186625" y="4291675"/>
            <a:ext cx="3047400" cy="7224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66C7"/>
                </a:solidFill>
              </a:rPr>
              <a:t>Sahil Aggarwal, Brian Hudnall, Hye Kim, Neha Palsokar </a:t>
            </a:r>
            <a:endParaRPr b="1" sz="1400">
              <a:solidFill>
                <a:srgbClr val="0066C7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0066C7"/>
                </a:solidFill>
              </a:rPr>
              <a:t>INFX 547 Winter ’18</a:t>
            </a:r>
            <a:endParaRPr b="1" sz="1400">
              <a:solidFill>
                <a:srgbClr val="0066C7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0066C7"/>
                </a:solidFill>
                <a:latin typeface="Impact"/>
                <a:ea typeface="Impact"/>
                <a:cs typeface="Impact"/>
                <a:sym typeface="Impact"/>
              </a:rPr>
              <a:t>WORKS CITED</a:t>
            </a:r>
            <a:endParaRPr/>
          </a:p>
        </p:txBody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Fox, M. 2017. Anyware, Anytime – Domino’s social metrics always one step ahead. Retrieved from https://smbp.uwaterloo.ca/2017/11/anyware-anytime-dominos-social-metrics-always-one-step-ahead/</a:t>
            </a:r>
            <a:endParaRPr sz="1000">
              <a:solidFill>
                <a:srgbClr val="000000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Litsa, T. 2016.</a:t>
            </a:r>
            <a:r>
              <a:rPr i="1"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chemeClr val="dk1"/>
                </a:solidFill>
              </a:rPr>
              <a:t>Twitter introduces better targeting with its new Ad Groups tool.</a:t>
            </a:r>
            <a:r>
              <a:rPr i="1"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chemeClr val="dk1"/>
                </a:solidFill>
              </a:rPr>
              <a:t>Retrieved from https://searchenginewatch.com/2016/04/20/twitter-introduces-better-targeting-with-its-new-ad-groups-tool/</a:t>
            </a:r>
            <a:endParaRPr sz="11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Marr, B. 2016. Big Data-Driven Decision-Making At Domino’s Pizza. Retrieved from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3"/>
              </a:rPr>
              <a:t>https://www.forbes.com/sites/ber</a:t>
            </a:r>
            <a:r>
              <a:rPr lang="en" sz="1000">
                <a:solidFill>
                  <a:schemeClr val="dk1"/>
                </a:solidFill>
              </a:rPr>
              <a:t>nardmarr/2016/04/06/big-data-driven-decision-making-at-dominos-pizza/#6514d1652b8e</a:t>
            </a:r>
            <a:endParaRPr sz="10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Schuman, E. 2015. Domino’s tweet-to-eat campaign is sneaky social media at its best. Retrieved from https://www.computerworld.com/article/2925500/retail-it/dominos-tweet-to-eat-campaign-is-sneaky-social-media-at-its-best.html</a:t>
            </a:r>
            <a:endParaRPr sz="1000"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Wong, K. 2018. How Domino’s Transformed Into an E-commerce Powerhouse Whose Product is Pizza. Retrieved from </a:t>
            </a:r>
            <a:r>
              <a:rPr lang="en" sz="1000">
                <a:solidFill>
                  <a:srgbClr val="000000"/>
                </a:solidFill>
                <a:uFill>
                  <a:noFill/>
                </a:uFill>
                <a:hlinkClick r:id="rId4"/>
              </a:rPr>
              <a:t>https://www.forbes.com/sites/kylewong/2018/01/26/how-dominos-transformed-into-an-ecommerce-powerhouse-whose-product-is-pizza/#770339a27f76</a:t>
            </a:r>
            <a:r>
              <a:rPr lang="en" sz="1000">
                <a:solidFill>
                  <a:srgbClr val="000000"/>
                </a:solidFill>
              </a:rPr>
              <a:t> </a:t>
            </a:r>
            <a:endParaRPr sz="1000">
              <a:solidFill>
                <a:srgbClr val="000000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" name="Shape 61"/>
          <p:cNvGraphicFramePr/>
          <p:nvPr/>
        </p:nvGraphicFramePr>
        <p:xfrm>
          <a:off x="582250" y="102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{F3F06054-6ED3-430F-9248-5988D74FC5A1}</a:tableStyleId>
              </a:tblPr>
              <a:tblGrid>
                <a:gridCol w="4043525"/>
                <a:gridCol w="4043525"/>
              </a:tblGrid>
              <a:tr h="19962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FOUNDED IN:</a:t>
                      </a:r>
                      <a:endParaRPr b="1"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Michigan in 1960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FOUNDED BY:</a:t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962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CURRENT</a:t>
                      </a:r>
                      <a:r>
                        <a:rPr b="1" lang="en"/>
                        <a:t> CEO</a:t>
                      </a:r>
                      <a:r>
                        <a:rPr b="1" lang="en"/>
                        <a:t>:</a:t>
                      </a:r>
                      <a:endParaRPr b="1"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J. Patrick Doyle</a:t>
                      </a:r>
                      <a:endParaRPr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March 2010- Present</a:t>
                      </a:r>
                      <a:endParaRPr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STOCK PRICES</a:t>
                      </a:r>
                      <a:endParaRPr b="1"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2008 :</a:t>
                      </a:r>
                      <a:r>
                        <a:rPr lang="en"/>
                        <a:t> $3.00</a:t>
                      </a:r>
                      <a:endParaRPr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2018 :</a:t>
                      </a:r>
                      <a:r>
                        <a:rPr lang="en"/>
                        <a:t> $211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62" name="Shape 62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2511600" y="1029700"/>
            <a:ext cx="2067351" cy="19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 txBox="1"/>
          <p:nvPr>
            <p:ph idx="4294967295" type="ctrTitle"/>
          </p:nvPr>
        </p:nvSpPr>
        <p:spPr>
          <a:xfrm>
            <a:off x="553725" y="270400"/>
            <a:ext cx="7686900" cy="7926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66C7"/>
                </a:solidFill>
                <a:latin typeface="Impact"/>
                <a:ea typeface="Impact"/>
                <a:cs typeface="Impact"/>
                <a:sym typeface="Impact"/>
              </a:rPr>
              <a:t>Domino’s Pizza</a:t>
            </a:r>
            <a:endParaRPr sz="3600">
              <a:solidFill>
                <a:srgbClr val="0066C7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64" name="Shape 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2750" y="1409950"/>
            <a:ext cx="1073650" cy="12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/>
          <p:nvPr/>
        </p:nvSpPr>
        <p:spPr>
          <a:xfrm>
            <a:off x="6999925" y="1433800"/>
            <a:ext cx="1073700" cy="120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Image Found</a:t>
            </a:r>
            <a:endParaRPr/>
          </a:p>
        </p:txBody>
      </p:sp>
      <p:sp>
        <p:nvSpPr>
          <p:cNvPr id="66" name="Shape 66"/>
          <p:cNvSpPr txBox="1"/>
          <p:nvPr/>
        </p:nvSpPr>
        <p:spPr>
          <a:xfrm>
            <a:off x="5046625" y="2740450"/>
            <a:ext cx="15183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 Monaghan</a:t>
            </a:r>
            <a:endParaRPr/>
          </a:p>
        </p:txBody>
      </p:sp>
      <p:sp>
        <p:nvSpPr>
          <p:cNvPr id="67" name="Shape 67"/>
          <p:cNvSpPr txBox="1"/>
          <p:nvPr/>
        </p:nvSpPr>
        <p:spPr>
          <a:xfrm>
            <a:off x="6657800" y="2740450"/>
            <a:ext cx="1758000" cy="2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</a:t>
            </a:r>
            <a:r>
              <a:rPr lang="en"/>
              <a:t> Monaghan</a:t>
            </a:r>
            <a:endParaRPr/>
          </a:p>
        </p:txBody>
      </p:sp>
      <p:pic>
        <p:nvPicPr>
          <p:cNvPr id="68" name="Shape 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9000" y="3204456"/>
            <a:ext cx="1073700" cy="1431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4152" y="3093950"/>
            <a:ext cx="2499526" cy="166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Shape 74"/>
          <p:cNvPicPr preferRelativeResize="0"/>
          <p:nvPr/>
        </p:nvPicPr>
        <p:blipFill>
          <a:blip r:embed="rId3">
            <a:alphaModFix amt="52999"/>
          </a:blip>
          <a:stretch>
            <a:fillRect/>
          </a:stretch>
        </p:blipFill>
        <p:spPr>
          <a:xfrm>
            <a:off x="511600" y="1034450"/>
            <a:ext cx="2723650" cy="24649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0066C7"/>
                </a:solidFill>
                <a:latin typeface="Impact"/>
                <a:ea typeface="Impact"/>
                <a:cs typeface="Impact"/>
                <a:sym typeface="Impact"/>
              </a:rPr>
              <a:t>Digital Transformation</a:t>
            </a:r>
            <a:endParaRPr sz="3600">
              <a:solidFill>
                <a:srgbClr val="0066C7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6" name="Shape 76"/>
          <p:cNvGraphicFramePr/>
          <p:nvPr/>
        </p:nvGraphicFramePr>
        <p:xfrm>
          <a:off x="952500" y="136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{F3F06054-6ED3-430F-9248-5988D74FC5A1}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275812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Heavily invested in technology plan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Utilized analytics team even more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500">
                          <a:solidFill>
                            <a:srgbClr val="B7B7B7"/>
                          </a:solidFill>
                          <a:latin typeface="Impact"/>
                          <a:ea typeface="Impact"/>
                          <a:cs typeface="Impact"/>
                          <a:sym typeface="Impact"/>
                        </a:rPr>
                        <a:t>A/B</a:t>
                      </a:r>
                      <a:endParaRPr sz="8500">
                        <a:solidFill>
                          <a:srgbClr val="B7B7B7"/>
                        </a:solidFill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Deployed A/B testing against every new tool/process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Built platforms like Think Oven for quick customer feedback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77" name="Shape 77"/>
          <p:cNvPicPr preferRelativeResize="0"/>
          <p:nvPr/>
        </p:nvPicPr>
        <p:blipFill>
          <a:blip r:embed="rId4">
            <a:alphaModFix amt="26000"/>
          </a:blip>
          <a:stretch>
            <a:fillRect/>
          </a:stretch>
        </p:blipFill>
        <p:spPr>
          <a:xfrm>
            <a:off x="2956400" y="1693725"/>
            <a:ext cx="1411000" cy="114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1750" y="1651850"/>
            <a:ext cx="1359301" cy="123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0066C7"/>
                </a:solidFill>
                <a:latin typeface="Impact"/>
                <a:ea typeface="Impact"/>
                <a:cs typeface="Impact"/>
                <a:sym typeface="Impact"/>
              </a:rPr>
              <a:t>2 PHASES OF DIGITAL TRANSFORMATION</a:t>
            </a:r>
            <a:endParaRPr sz="3600"/>
          </a:p>
        </p:txBody>
      </p:sp>
      <p:graphicFrame>
        <p:nvGraphicFramePr>
          <p:cNvPr id="84" name="Shape 84"/>
          <p:cNvGraphicFramePr/>
          <p:nvPr/>
        </p:nvGraphicFramePr>
        <p:xfrm>
          <a:off x="311700" y="128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{F3F06054-6ED3-430F-9248-5988D74FC5A1}</a:tableStyleId>
              </a:tblPr>
              <a:tblGrid>
                <a:gridCol w="4260300"/>
                <a:gridCol w="4260300"/>
              </a:tblGrid>
              <a:tr h="3500475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PHASE 1: MOBILE-FIRST APPROACH</a:t>
                      </a:r>
                      <a:endParaRPr b="1"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-3175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"/>
                        <a:t>Digital sales account for majority of sales</a:t>
                      </a:r>
                      <a:endParaRPr/>
                    </a:p>
                    <a:p>
                      <a:pPr indent="-3175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"/>
                        <a:t>Mobile sales account for about half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PHASE 2: ORDER FROM ANYWARE</a:t>
                      </a:r>
                      <a:endParaRPr b="1"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-317500" lvl="0" marL="457200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"/>
                        <a:t>This benefits Domino’s customers by giving them ease of flexibility and provides them more digital customer data.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7475" y="3349750"/>
            <a:ext cx="479852" cy="42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4422" y="3424551"/>
            <a:ext cx="701975" cy="32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3656" y="3375925"/>
            <a:ext cx="329294" cy="37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1215" y="3399808"/>
            <a:ext cx="426616" cy="371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90407" y="3404580"/>
            <a:ext cx="426616" cy="371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63734" y="3424551"/>
            <a:ext cx="657510" cy="32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67793" y="3399813"/>
            <a:ext cx="426616" cy="371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54225" y="3399807"/>
            <a:ext cx="426616" cy="371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084500" y="1766450"/>
            <a:ext cx="3429199" cy="153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90250" y="1758383"/>
            <a:ext cx="1541629" cy="203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401054" y="1668100"/>
            <a:ext cx="1396846" cy="22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329650" y="338975"/>
            <a:ext cx="4225800" cy="76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66C7"/>
                </a:solidFill>
                <a:latin typeface="Impact"/>
                <a:ea typeface="Impact"/>
                <a:cs typeface="Impact"/>
                <a:sym typeface="Impact"/>
              </a:rPr>
              <a:t>SOCIAL MEDIA DATA</a:t>
            </a:r>
            <a:endParaRPr sz="3600">
              <a:solidFill>
                <a:srgbClr val="0066C7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1" name="Shape 10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Shape 102"/>
          <p:cNvSpPr txBox="1"/>
          <p:nvPr>
            <p:ph idx="1" type="subTitle"/>
          </p:nvPr>
        </p:nvSpPr>
        <p:spPr>
          <a:xfrm>
            <a:off x="329650" y="1110175"/>
            <a:ext cx="4045200" cy="26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Domino’s turned a crisis into an opportunity with their new technology plan and social media presence (</a:t>
            </a:r>
            <a:r>
              <a:rPr b="1" lang="en" sz="1400">
                <a:solidFill>
                  <a:schemeClr val="dk1"/>
                </a:solidFill>
              </a:rPr>
              <a:t>#newpizza</a:t>
            </a:r>
            <a:r>
              <a:rPr lang="en" sz="1400">
                <a:solidFill>
                  <a:schemeClr val="dk1"/>
                </a:solidFill>
              </a:rPr>
              <a:t>).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Information and enrichment data add up to 85,000 data sources (both structured and unstructured). This is then used for personalized ads.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These strategies provide a two way communication between consumers and Domino’s which in turns allows for more strategic changes and quicker turnaround.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4425" y="837800"/>
            <a:ext cx="1527550" cy="137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2129" y="969613"/>
            <a:ext cx="1945443" cy="137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5250" y="2978350"/>
            <a:ext cx="1451600" cy="88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4051" y="2249850"/>
            <a:ext cx="1792575" cy="212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331575" y="338975"/>
            <a:ext cx="4250400" cy="139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66C7"/>
                </a:solidFill>
                <a:latin typeface="Impact"/>
                <a:ea typeface="Impact"/>
                <a:cs typeface="Impact"/>
                <a:sym typeface="Impact"/>
              </a:rPr>
              <a:t>SOCIAL MEDIA DATA CONT’D</a:t>
            </a:r>
            <a:endParaRPr sz="3600">
              <a:solidFill>
                <a:srgbClr val="0066C7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2" name="Shape 112"/>
          <p:cNvSpPr txBox="1"/>
          <p:nvPr>
            <p:ph idx="2" type="body"/>
          </p:nvPr>
        </p:nvSpPr>
        <p:spPr>
          <a:xfrm>
            <a:off x="4939500" y="724075"/>
            <a:ext cx="3837000" cy="39867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Shape 113"/>
          <p:cNvSpPr txBox="1"/>
          <p:nvPr>
            <p:ph idx="1" type="subTitle"/>
          </p:nvPr>
        </p:nvSpPr>
        <p:spPr>
          <a:xfrm>
            <a:off x="253450" y="1669725"/>
            <a:ext cx="4045200" cy="22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Domino’s deploys sophisticated machine learning algorithms to mine those platforms to segment customers into baskets based on four high level parameters: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Geography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Demography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Behavioral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chemeClr val="dk1"/>
                </a:solidFill>
              </a:rPr>
              <a:t>Psychography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500" y="724075"/>
            <a:ext cx="3837000" cy="241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4575" y="3288200"/>
            <a:ext cx="2042424" cy="11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4702" y="3134376"/>
            <a:ext cx="1659873" cy="139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311700" y="422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0066C7"/>
                </a:solidFill>
                <a:latin typeface="Impact"/>
                <a:ea typeface="Impact"/>
                <a:cs typeface="Impact"/>
                <a:sym typeface="Impact"/>
              </a:rPr>
              <a:t>HOW IT WORKS</a:t>
            </a:r>
            <a:endParaRPr sz="3600"/>
          </a:p>
        </p:txBody>
      </p:sp>
      <p:sp>
        <p:nvSpPr>
          <p:cNvPr id="122" name="Shape 122"/>
          <p:cNvSpPr/>
          <p:nvPr/>
        </p:nvSpPr>
        <p:spPr>
          <a:xfrm>
            <a:off x="7660363" y="1303450"/>
            <a:ext cx="1035275" cy="868900"/>
          </a:xfrm>
          <a:prstGeom prst="flowChartProcess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7489" y="1531438"/>
            <a:ext cx="412906" cy="412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8389" y="1531438"/>
            <a:ext cx="412906" cy="412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9288" y="1531438"/>
            <a:ext cx="412906" cy="412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57489" y="1976691"/>
            <a:ext cx="412906" cy="412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14482" y="1972785"/>
            <a:ext cx="420719" cy="4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79309" y="1976702"/>
            <a:ext cx="412906" cy="412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06800" y="2389598"/>
            <a:ext cx="514263" cy="514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14470" y="2421920"/>
            <a:ext cx="420719" cy="42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75381" y="2421966"/>
            <a:ext cx="420719" cy="42072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/>
        </p:nvSpPr>
        <p:spPr>
          <a:xfrm>
            <a:off x="1627938" y="1078500"/>
            <a:ext cx="19938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Digital Ordering Sources/Clickstream Data</a:t>
            </a:r>
            <a:endParaRPr sz="800"/>
          </a:p>
        </p:txBody>
      </p:sp>
      <p:cxnSp>
        <p:nvCxnSpPr>
          <p:cNvPr id="133" name="Shape 133"/>
          <p:cNvCxnSpPr/>
          <p:nvPr/>
        </p:nvCxnSpPr>
        <p:spPr>
          <a:xfrm>
            <a:off x="3385288" y="2172713"/>
            <a:ext cx="524700" cy="459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4" name="Shape 1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23387" y="3719400"/>
            <a:ext cx="555300" cy="55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/>
        </p:nvSpPr>
        <p:spPr>
          <a:xfrm>
            <a:off x="1704125" y="3398813"/>
            <a:ext cx="19938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POS</a:t>
            </a:r>
            <a:r>
              <a:rPr lang="en" sz="1000"/>
              <a:t> Ordering Source</a:t>
            </a:r>
            <a:endParaRPr sz="800"/>
          </a:p>
        </p:txBody>
      </p:sp>
      <p:pic>
        <p:nvPicPr>
          <p:cNvPr id="136" name="Shape 136"/>
          <p:cNvPicPr preferRelativeResize="0"/>
          <p:nvPr/>
        </p:nvPicPr>
        <p:blipFill rotWithShape="1">
          <a:blip r:embed="rId13">
            <a:alphaModFix/>
          </a:blip>
          <a:srcRect b="14660" l="13796" r="11139" t="10427"/>
          <a:stretch/>
        </p:blipFill>
        <p:spPr>
          <a:xfrm>
            <a:off x="345000" y="1609138"/>
            <a:ext cx="1103600" cy="72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-43387" y="1319625"/>
            <a:ext cx="19938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Domino’s Loyalty Program</a:t>
            </a:r>
            <a:endParaRPr sz="800"/>
          </a:p>
        </p:txBody>
      </p:sp>
      <p:pic>
        <p:nvPicPr>
          <p:cNvPr id="138" name="Shape 13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094613" y="2043575"/>
            <a:ext cx="1357650" cy="1357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Shape 139"/>
          <p:cNvCxnSpPr/>
          <p:nvPr/>
        </p:nvCxnSpPr>
        <p:spPr>
          <a:xfrm flipH="1" rot="10800000">
            <a:off x="3258488" y="3041613"/>
            <a:ext cx="644400" cy="640800"/>
          </a:xfrm>
          <a:prstGeom prst="bentConnector3">
            <a:avLst>
              <a:gd fmla="val 61738" name="adj1"/>
            </a:avLst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Shape 140"/>
          <p:cNvCxnSpPr/>
          <p:nvPr/>
        </p:nvCxnSpPr>
        <p:spPr>
          <a:xfrm>
            <a:off x="1545288" y="1970825"/>
            <a:ext cx="361500" cy="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Shape 141"/>
          <p:cNvSpPr txBox="1"/>
          <p:nvPr/>
        </p:nvSpPr>
        <p:spPr>
          <a:xfrm>
            <a:off x="3914562" y="1458000"/>
            <a:ext cx="1781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Central Data Location (Domino’s Information Management Framework)</a:t>
            </a:r>
            <a:endParaRPr sz="800"/>
          </a:p>
        </p:txBody>
      </p:sp>
      <p:pic>
        <p:nvPicPr>
          <p:cNvPr id="142" name="Shape 14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978950" y="2702322"/>
            <a:ext cx="868940" cy="868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Shape 143"/>
          <p:cNvCxnSpPr/>
          <p:nvPr/>
        </p:nvCxnSpPr>
        <p:spPr>
          <a:xfrm flipH="1" rot="10800000">
            <a:off x="5636475" y="3133950"/>
            <a:ext cx="420900" cy="6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" name="Shape 144"/>
          <p:cNvSpPr txBox="1"/>
          <p:nvPr/>
        </p:nvSpPr>
        <p:spPr>
          <a:xfrm>
            <a:off x="5519737" y="2493488"/>
            <a:ext cx="17055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Data Processing/Analysis</a:t>
            </a:r>
            <a:endParaRPr sz="800"/>
          </a:p>
        </p:txBody>
      </p:sp>
      <p:pic>
        <p:nvPicPr>
          <p:cNvPr id="145" name="Shape 14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454650" y="2436350"/>
            <a:ext cx="1446701" cy="72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855800" y="1511073"/>
            <a:ext cx="644400" cy="6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499175" y="3530143"/>
            <a:ext cx="1357650" cy="78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/>
          <p:nvPr/>
        </p:nvSpPr>
        <p:spPr>
          <a:xfrm>
            <a:off x="7266163" y="1023825"/>
            <a:ext cx="17394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Automated Marketing Personalization</a:t>
            </a:r>
            <a:endParaRPr sz="900"/>
          </a:p>
        </p:txBody>
      </p:sp>
      <p:sp>
        <p:nvSpPr>
          <p:cNvPr id="149" name="Shape 149"/>
          <p:cNvSpPr txBox="1"/>
          <p:nvPr/>
        </p:nvSpPr>
        <p:spPr>
          <a:xfrm>
            <a:off x="7025400" y="2153688"/>
            <a:ext cx="23052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Customer Segmentation</a:t>
            </a:r>
            <a:endParaRPr sz="900"/>
          </a:p>
        </p:txBody>
      </p:sp>
      <p:sp>
        <p:nvSpPr>
          <p:cNvPr id="150" name="Shape 150"/>
          <p:cNvSpPr txBox="1"/>
          <p:nvPr/>
        </p:nvSpPr>
        <p:spPr>
          <a:xfrm>
            <a:off x="7325250" y="3317825"/>
            <a:ext cx="17055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Advanced Forecasting Methods</a:t>
            </a:r>
            <a:endParaRPr sz="900"/>
          </a:p>
        </p:txBody>
      </p:sp>
      <p:cxnSp>
        <p:nvCxnSpPr>
          <p:cNvPr id="151" name="Shape 151"/>
          <p:cNvCxnSpPr>
            <a:stCxn id="142" idx="3"/>
            <a:endCxn id="122" idx="1"/>
          </p:cNvCxnSpPr>
          <p:nvPr/>
        </p:nvCxnSpPr>
        <p:spPr>
          <a:xfrm flipH="1" rot="10800000">
            <a:off x="6847890" y="1737872"/>
            <a:ext cx="812400" cy="13989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Shape 152"/>
          <p:cNvCxnSpPr>
            <a:stCxn id="142" idx="3"/>
            <a:endCxn id="147" idx="1"/>
          </p:cNvCxnSpPr>
          <p:nvPr/>
        </p:nvCxnSpPr>
        <p:spPr>
          <a:xfrm>
            <a:off x="6847890" y="3136772"/>
            <a:ext cx="651300" cy="784800"/>
          </a:xfrm>
          <a:prstGeom prst="bentConnector3">
            <a:avLst>
              <a:gd fmla="val 62527" name="adj1"/>
            </a:avLst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Shape 153"/>
          <p:cNvCxnSpPr>
            <a:stCxn id="142" idx="3"/>
            <a:endCxn id="145" idx="1"/>
          </p:cNvCxnSpPr>
          <p:nvPr/>
        </p:nvCxnSpPr>
        <p:spPr>
          <a:xfrm flipH="1" rot="10800000">
            <a:off x="6847890" y="2798072"/>
            <a:ext cx="606900" cy="338700"/>
          </a:xfrm>
          <a:prstGeom prst="bentConnector3">
            <a:avLst>
              <a:gd fmla="val 68456" name="adj1"/>
            </a:avLst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4" name="Shape 15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305343" y="3850318"/>
            <a:ext cx="936175" cy="936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Shape 155"/>
          <p:cNvCxnSpPr/>
          <p:nvPr/>
        </p:nvCxnSpPr>
        <p:spPr>
          <a:xfrm rot="10800000">
            <a:off x="4773430" y="3477418"/>
            <a:ext cx="0" cy="3729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Shape 156"/>
          <p:cNvSpPr txBox="1"/>
          <p:nvPr/>
        </p:nvSpPr>
        <p:spPr>
          <a:xfrm>
            <a:off x="3920687" y="4646800"/>
            <a:ext cx="17055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Thirty-Party Data Sources (Enrichment Data)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hape 161"/>
          <p:cNvPicPr preferRelativeResize="0"/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 flipH="1" rot="-5400000">
            <a:off x="1304600" y="-772050"/>
            <a:ext cx="6687400" cy="66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/>
          <p:nvPr>
            <p:ph type="title"/>
          </p:nvPr>
        </p:nvSpPr>
        <p:spPr>
          <a:xfrm>
            <a:off x="311700" y="445025"/>
            <a:ext cx="8520600" cy="13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66C7"/>
                </a:solidFill>
                <a:latin typeface="Impact"/>
                <a:ea typeface="Impact"/>
                <a:cs typeface="Impact"/>
                <a:sym typeface="Impact"/>
              </a:rPr>
              <a:t>PERSONALIZATION AND MARKET SEGMENTATION</a:t>
            </a:r>
            <a:endParaRPr sz="3600">
              <a:solidFill>
                <a:srgbClr val="0066C7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rgbClr val="0066C7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graphicFrame>
        <p:nvGraphicFramePr>
          <p:cNvPr id="163" name="Shape 163"/>
          <p:cNvGraphicFramePr/>
          <p:nvPr/>
        </p:nvGraphicFramePr>
        <p:xfrm>
          <a:off x="528475" y="1421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{F3F06054-6ED3-430F-9248-5988D74FC5A1}</a:tableStyleId>
              </a:tblPr>
              <a:tblGrid>
                <a:gridCol w="2695675"/>
                <a:gridCol w="2695675"/>
                <a:gridCol w="2695675"/>
              </a:tblGrid>
              <a:tr h="1444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ASSESS CONSUMERS’ INDIVIDUAL BUYING PATTERNS</a:t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TAILOR PRODUCTS AND COUPONS</a:t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IMPROVE TARGETED ADS VIA SOCIAL MEDIA</a:t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90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TARGET </a:t>
                      </a:r>
                      <a:r>
                        <a:rPr b="1" lang="en"/>
                        <a:t>KEYWORDS</a:t>
                      </a:r>
                      <a:r>
                        <a:rPr b="1" lang="en"/>
                        <a:t> TO INCREASE ENGAGEMENT</a:t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TARGET NEW CONSUMERS WHO SHOWED INTEREST</a:t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BUILD LOYALTY</a:t>
                      </a:r>
                      <a:endParaRPr b="1"/>
                    </a:p>
                  </a:txBody>
                  <a:tcPr marT="91425" marB="91425" marR="91425" marL="91425">
                    <a:lnL cap="flat" cmpd="sng" w="381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1590725" y="385850"/>
            <a:ext cx="615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0066C7"/>
                </a:solidFill>
                <a:latin typeface="Impact"/>
                <a:ea typeface="Impact"/>
                <a:cs typeface="Impact"/>
                <a:sym typeface="Impact"/>
              </a:rPr>
              <a:t>THANK YOU FOR WATCHING</a:t>
            </a:r>
            <a:endParaRPr/>
          </a:p>
        </p:txBody>
      </p:sp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775" y="1036250"/>
            <a:ext cx="3138425" cy="382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